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06" r:id="rId2"/>
    <p:sldId id="293" r:id="rId3"/>
    <p:sldId id="308" r:id="rId4"/>
    <p:sldId id="310" r:id="rId5"/>
    <p:sldId id="311" r:id="rId6"/>
    <p:sldId id="315" r:id="rId7"/>
    <p:sldId id="285" r:id="rId8"/>
    <p:sldId id="317" r:id="rId9"/>
    <p:sldId id="302" r:id="rId10"/>
    <p:sldId id="287" r:id="rId11"/>
    <p:sldId id="318" r:id="rId12"/>
    <p:sldId id="309" r:id="rId13"/>
    <p:sldId id="312" r:id="rId14"/>
    <p:sldId id="313" r:id="rId15"/>
    <p:sldId id="314" r:id="rId16"/>
    <p:sldId id="320" r:id="rId17"/>
    <p:sldId id="319" r:id="rId18"/>
    <p:sldId id="292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96EFB-04EC-499F-B889-AB9F7B2CEF15}" type="datetimeFigureOut">
              <a:rPr lang="da-DK" smtClean="0"/>
              <a:t>25-02-2019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5E63-2D8A-402D-92DE-350C504C78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0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8S-QBKcq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8S-QBKcq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8S-QBKcq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8S-QBKcq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også </a:t>
            </a:r>
            <a:r>
              <a:rPr lang="da-DK" dirty="0">
                <a:hlinkClick r:id="rId3"/>
              </a:rPr>
              <a:t>https://www.youtube.com/watch?v=cW8S-QBKcq4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også </a:t>
            </a:r>
            <a:r>
              <a:rPr lang="da-DK" dirty="0">
                <a:hlinkClick r:id="rId3"/>
              </a:rPr>
              <a:t>https://www.youtube.com/watch?v=cW8S-QBKcq4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også </a:t>
            </a:r>
            <a:r>
              <a:rPr lang="da-DK" dirty="0">
                <a:hlinkClick r:id="rId3"/>
              </a:rPr>
              <a:t>https://www.youtube.com/watch?v=cW8S-QBKcq4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også </a:t>
            </a:r>
            <a:r>
              <a:rPr lang="da-DK" dirty="0">
                <a:hlinkClick r:id="rId3"/>
              </a:rPr>
              <a:t>https://www.youtube.com/watch?v=cW8S-QBKcq4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A195-48F6-4C34-B5B0-5D2085A0B787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74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175E-440D-43AF-9CD2-5452E34DF92A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01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5C8-FE76-4C1A-A867-3644E318355D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15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17F0-1A8F-433A-96E5-2354828AE374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02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EE6E-6278-4B02-A653-27133F32CE4D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5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91EB-65C5-464D-B824-1092EFCB160F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37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7C3-AFFE-4E6E-A6EB-E88F47A3178D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01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5A77-1DBC-4291-B5D1-E8623EFD9706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9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42B8-F12E-40B5-A373-E770D2E5687C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30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74A8-8CAF-4E0D-9AAA-62022ECBAF65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22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9B46-F748-41E5-8DC7-73DD2F956B09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69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5B7D-96E9-4287-A2DA-D2C491ED6090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HEnt 4 Foretningsmodelllens mønster b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63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nowledge.wharton.upenn.edu/article.cfm?articleid=216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ZUG9qYTJMs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usinessweek.com/articles/2012-04-10/rethinking-gillette-s-pricing-the-disruptive-innovation-of-a-dollar-shav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orbes.com/sites/davidvinjamuri/2012/04/12/could-your-brand-be-dollar-shave-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arberskabet.d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SIVn_nb26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UG9qYTJM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697167/if-youre-not-paying-for-it-youre-the-produ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/>
              <a:t/>
            </a:r>
            <a:br>
              <a:rPr lang="da-DK" dirty="0"/>
            </a:br>
            <a:r>
              <a:rPr lang="da-DK" dirty="0"/>
              <a:t>Humanistisk Entrepreneurship 4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Forretningsmodellens mønstre b</a:t>
            </a:r>
            <a:br>
              <a:rPr lang="da-DK" dirty="0"/>
            </a:b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3925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/>
              <a:t>forår 2019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/>
              <a:t>Pillon - KU</a:t>
            </a:r>
          </a:p>
        </p:txBody>
      </p:sp>
    </p:spTree>
    <p:extLst>
      <p:ext uri="{BB962C8B-B14F-4D97-AF65-F5344CB8AC3E}">
        <p14:creationId xmlns:p14="http://schemas.microsoft.com/office/powerpoint/2010/main" val="368248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036-2E6A-4552-B67F-5CAE9E9B15AF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10</a:t>
            </a:fld>
            <a:endParaRPr lang="da-DK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2087" y="6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5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Forklar </a:t>
            </a:r>
            <a:r>
              <a:rPr lang="da-DK" sz="2400" dirty="0" err="1">
                <a:ea typeface="Calibri"/>
                <a:cs typeface="Times New Roman"/>
              </a:rPr>
              <a:t>Free</a:t>
            </a:r>
            <a:r>
              <a:rPr lang="da-DK" sz="2400" dirty="0">
                <a:ea typeface="Calibri"/>
                <a:cs typeface="Times New Roman"/>
              </a:rPr>
              <a:t> modellen</a:t>
            </a: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Findes der ægte gratis VT?</a:t>
            </a:r>
          </a:p>
          <a:p>
            <a:r>
              <a:rPr lang="da-DK" sz="2400" dirty="0">
                <a:ea typeface="Calibri"/>
                <a:cs typeface="Times New Roman"/>
              </a:rPr>
              <a:t>Se content marketing</a:t>
            </a:r>
          </a:p>
          <a:p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Forklar </a:t>
            </a:r>
            <a:r>
              <a:rPr lang="da-DK" sz="2400" dirty="0" err="1">
                <a:ea typeface="Calibri"/>
                <a:cs typeface="Times New Roman"/>
              </a:rPr>
              <a:t>Freemium</a:t>
            </a:r>
            <a:r>
              <a:rPr lang="da-DK" sz="2400" dirty="0">
                <a:ea typeface="Calibri"/>
                <a:cs typeface="Times New Roman"/>
              </a:rPr>
              <a:t> konceptet</a:t>
            </a:r>
          </a:p>
          <a:p>
            <a:r>
              <a:rPr lang="da-DK" sz="2400" dirty="0" err="1">
                <a:ea typeface="Calibri"/>
                <a:cs typeface="Times New Roman"/>
              </a:rPr>
              <a:t>Premiumudgaver</a:t>
            </a:r>
            <a:r>
              <a:rPr lang="da-DK" sz="2400" dirty="0">
                <a:ea typeface="Calibri"/>
                <a:cs typeface="Times New Roman"/>
              </a:rPr>
              <a:t> financierer gratisudgaver. Dette lader sig især gøre ved digitale varer/ydelser hvor marginalomkostninger tenderer mod nul, se bl.a. mange </a:t>
            </a:r>
            <a:r>
              <a:rPr lang="da-DK" sz="2400" dirty="0" err="1">
                <a:ea typeface="Calibri"/>
                <a:cs typeface="Times New Roman"/>
              </a:rPr>
              <a:t>apps</a:t>
            </a: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i="1" dirty="0">
              <a:ea typeface="Calibri"/>
              <a:cs typeface="Times New Roman"/>
            </a:endParaRPr>
          </a:p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Find eksempler på lokkemodellen</a:t>
            </a:r>
          </a:p>
          <a:p>
            <a:pPr marL="0" indent="0"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2687-794F-4273-B3EC-802874E8AB04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/>
              <a:t>Pitches</a:t>
            </a:r>
            <a:endParaRPr lang="da-DK" sz="1600" dirty="0"/>
          </a:p>
          <a:p>
            <a:r>
              <a:rPr lang="da-DK" sz="1600" dirty="0"/>
              <a:t>Opsamling</a:t>
            </a:r>
          </a:p>
          <a:p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thinkings</a:t>
            </a:r>
            <a:r>
              <a:rPr lang="da-DK" sz="1600" dirty="0"/>
              <a:t> hats</a:t>
            </a:r>
          </a:p>
          <a:p>
            <a:r>
              <a:rPr lang="da-DK" sz="1600" dirty="0"/>
              <a:t>Mangesidede platforme</a:t>
            </a:r>
          </a:p>
          <a:p>
            <a:r>
              <a:rPr lang="da-DK" sz="1600" dirty="0">
                <a:solidFill>
                  <a:srgbClr val="FF0000"/>
                </a:solidFill>
              </a:rPr>
              <a:t>Gratis</a:t>
            </a:r>
          </a:p>
          <a:p>
            <a:r>
              <a:rPr lang="da-DK" sz="1600" dirty="0"/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543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Vær åben omkring dine ideer.</a:t>
            </a:r>
          </a:p>
          <a:p>
            <a:pPr marL="0" indent="0">
              <a:buNone/>
            </a:pPr>
            <a:r>
              <a:rPr lang="da-DK" sz="2400" dirty="0"/>
              <a:t> </a:t>
            </a:r>
          </a:p>
          <a:p>
            <a:pPr marL="0" indent="0">
              <a:buNone/>
            </a:pPr>
            <a:r>
              <a:rPr lang="da-DK" sz="2400" dirty="0"/>
              <a:t>Pitch så ofte som muligt, det træner dig i </a:t>
            </a:r>
          </a:p>
          <a:p>
            <a:pPr lvl="0"/>
            <a:r>
              <a:rPr lang="da-DK" sz="2400" dirty="0"/>
              <a:t>at præsentere ideen, så den fanger andres interesse</a:t>
            </a:r>
          </a:p>
          <a:p>
            <a:pPr lvl="0"/>
            <a:r>
              <a:rPr lang="da-DK" sz="2400" dirty="0"/>
              <a:t>at tænke interessenterne ind i dit projekt</a:t>
            </a:r>
          </a:p>
          <a:p>
            <a:pPr lvl="0"/>
            <a:r>
              <a:rPr lang="da-DK" sz="2400" dirty="0"/>
              <a:t>at se muligheder for samarbejde med eksterne partner</a:t>
            </a:r>
          </a:p>
          <a:p>
            <a:pPr lvl="0"/>
            <a:r>
              <a:rPr lang="da-DK" sz="2400" dirty="0"/>
              <a:t>at forstå din egen ide bedre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Relevant negativ feedback or værdigfuld: den vil spare dig tid og penge.</a:t>
            </a: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092D-5EA6-482E-A29D-5E661D30EFB8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/>
              <a:t>Pitches</a:t>
            </a:r>
            <a:endParaRPr lang="da-DK" sz="1600" dirty="0"/>
          </a:p>
          <a:p>
            <a:r>
              <a:rPr lang="da-DK" sz="1600" dirty="0"/>
              <a:t>Opsamling</a:t>
            </a:r>
          </a:p>
          <a:p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thinkings</a:t>
            </a:r>
            <a:r>
              <a:rPr lang="da-DK" sz="1600" dirty="0"/>
              <a:t> hats</a:t>
            </a:r>
          </a:p>
          <a:p>
            <a:r>
              <a:rPr lang="da-DK" sz="1600" dirty="0"/>
              <a:t>Mangesidede platforme</a:t>
            </a:r>
          </a:p>
          <a:p>
            <a:r>
              <a:rPr lang="da-DK" sz="1600" dirty="0"/>
              <a:t>Gratis</a:t>
            </a:r>
          </a:p>
          <a:p>
            <a:r>
              <a:rPr lang="da-DK" sz="1600" dirty="0">
                <a:solidFill>
                  <a:srgbClr val="FF0000"/>
                </a:solidFill>
              </a:rPr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8379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422-F079-41A9-BE1E-1B592AE33614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494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2DDE-FE52-4DB0-BFA4-DD799E737A56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216" y="-819472"/>
            <a:ext cx="13716000" cy="81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7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B4F-3FB6-41B8-9F4D-6FC06343A763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28321"/>
            <a:ext cx="13716000" cy="81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1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B4F-3FB6-41B8-9F4D-6FC06343A763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Billede 1">
            <a:hlinkClick r:id="rId2"/>
            <a:extLst>
              <a:ext uri="{FF2B5EF4-FFF2-40B4-BE49-F238E27FC236}">
                <a16:creationId xmlns:a16="http://schemas.microsoft.com/office/drawing/2014/main" xmlns="" id="{F8291ECC-3D2B-4889-BF57-5EDB9D294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B4F-3FB6-41B8-9F4D-6FC06343A763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HEnt 4 Foretningsmodelllens mønster b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Billede 1">
            <a:hlinkClick r:id="rId2"/>
            <a:extLst>
              <a:ext uri="{FF2B5EF4-FFF2-40B4-BE49-F238E27FC236}">
                <a16:creationId xmlns:a16="http://schemas.microsoft.com/office/drawing/2014/main" xmlns="" id="{108A7BAA-447A-404C-A08D-ED33D4FCF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7801" r="28333" b="20600"/>
          <a:stretch/>
        </p:blipFill>
        <p:spPr>
          <a:xfrm>
            <a:off x="302915" y="908720"/>
            <a:ext cx="847377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0"/>
            <a:ext cx="6840760" cy="5373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i="1" dirty="0"/>
              <a:t>Gruppeopgaver</a:t>
            </a:r>
          </a:p>
          <a:p>
            <a:pPr>
              <a:buNone/>
            </a:pPr>
            <a:endParaRPr lang="da-DK" sz="2400" i="1" dirty="0">
              <a:ea typeface="Calibri"/>
              <a:cs typeface="Times New Roman"/>
            </a:endParaRPr>
          </a:p>
          <a:p>
            <a:pPr>
              <a:buNone/>
            </a:pPr>
            <a:r>
              <a:rPr lang="da-DK" sz="2400" i="1" dirty="0">
                <a:ea typeface="Calibri"/>
                <a:cs typeface="Times New Roman"/>
              </a:rPr>
              <a:t>Sammenlign Gillette (s. 111) og </a:t>
            </a:r>
            <a:r>
              <a:rPr lang="da-DK" sz="2400" i="1" dirty="0">
                <a:hlinkClick r:id="rId2"/>
              </a:rPr>
              <a:t>DollarShaveClub.com</a:t>
            </a:r>
            <a:r>
              <a:rPr lang="da-DK" sz="2400" i="1" dirty="0"/>
              <a:t>.</a:t>
            </a:r>
          </a:p>
          <a:p>
            <a:pPr>
              <a:buNone/>
            </a:pPr>
            <a:r>
              <a:rPr lang="da-DK" sz="2400" i="1" dirty="0"/>
              <a:t>Hvilke byggesten innoverer den nye konkurrent på?</a:t>
            </a:r>
            <a:endParaRPr lang="da-DK" sz="2400" i="1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da-DK" sz="2400" dirty="0">
                <a:ea typeface="Calibri"/>
                <a:cs typeface="Times New Roman"/>
              </a:rPr>
              <a:t>VT: </a:t>
            </a:r>
            <a:r>
              <a:rPr lang="da-DK" sz="2400" dirty="0" err="1">
                <a:ea typeface="Calibri"/>
                <a:cs typeface="Times New Roman"/>
              </a:rPr>
              <a:t>We</a:t>
            </a:r>
            <a:r>
              <a:rPr lang="da-DK" sz="2400" dirty="0">
                <a:ea typeface="Calibri"/>
                <a:cs typeface="Times New Roman"/>
              </a:rPr>
              <a:t> </a:t>
            </a:r>
            <a:r>
              <a:rPr lang="da-DK" sz="2400" dirty="0" err="1">
                <a:ea typeface="Calibri"/>
                <a:cs typeface="Times New Roman"/>
              </a:rPr>
              <a:t>are</a:t>
            </a:r>
            <a:r>
              <a:rPr lang="da-DK" sz="2400" dirty="0">
                <a:ea typeface="Calibri"/>
                <a:cs typeface="Times New Roman"/>
              </a:rPr>
              <a:t> </a:t>
            </a:r>
            <a:r>
              <a:rPr lang="da-DK" sz="2400" dirty="0" err="1">
                <a:ea typeface="Calibri"/>
                <a:cs typeface="Times New Roman"/>
              </a:rPr>
              <a:t>selling</a:t>
            </a:r>
            <a:r>
              <a:rPr lang="da-DK" sz="2400" dirty="0">
                <a:ea typeface="Calibri"/>
                <a:cs typeface="Times New Roman"/>
              </a:rPr>
              <a:t> the </a:t>
            </a:r>
            <a:r>
              <a:rPr lang="da-DK" sz="2400" dirty="0" err="1">
                <a:ea typeface="Calibri"/>
                <a:cs typeface="Times New Roman"/>
              </a:rPr>
              <a:t>best</a:t>
            </a:r>
            <a:r>
              <a:rPr lang="da-DK" sz="2400" dirty="0">
                <a:ea typeface="Calibri"/>
                <a:cs typeface="Times New Roman"/>
              </a:rPr>
              <a:t> version of </a:t>
            </a:r>
            <a:r>
              <a:rPr lang="da-DK" sz="2400" dirty="0" err="1">
                <a:ea typeface="Calibri"/>
                <a:cs typeface="Times New Roman"/>
              </a:rPr>
              <a:t>our</a:t>
            </a:r>
            <a:r>
              <a:rPr lang="da-DK" sz="2400" dirty="0">
                <a:ea typeface="Calibri"/>
                <a:cs typeface="Times New Roman"/>
              </a:rPr>
              <a:t> </a:t>
            </a:r>
            <a:r>
              <a:rPr lang="da-DK" sz="2400" dirty="0" err="1">
                <a:ea typeface="Calibri"/>
                <a:cs typeface="Times New Roman"/>
              </a:rPr>
              <a:t>customer</a:t>
            </a:r>
            <a:r>
              <a:rPr lang="da-DK" sz="2400" dirty="0">
                <a:ea typeface="Calibri"/>
                <a:cs typeface="Times New Roman"/>
              </a:rPr>
              <a:t> (The Brave Ones, Michael Dubin, 1:08)</a:t>
            </a:r>
          </a:p>
          <a:p>
            <a:pPr marL="0" indent="0"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r>
              <a:rPr lang="da-DK" sz="2400" i="1" dirty="0"/>
              <a:t>Med udgangspunkt jeres virksomhed, beskriv hvilke mønster den benytter</a:t>
            </a:r>
          </a:p>
          <a:p>
            <a:pPr>
              <a:buNone/>
            </a:pPr>
            <a:r>
              <a:rPr lang="da-DK" sz="2400" i="1" dirty="0"/>
              <a:t>Diskutér om der er alternative mønster virksomheden kunne eksperimentere med</a:t>
            </a:r>
          </a:p>
          <a:p>
            <a:pPr marL="0" indent="0"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i="1" dirty="0"/>
          </a:p>
          <a:p>
            <a:pPr>
              <a:buNone/>
            </a:pPr>
            <a:endParaRPr lang="da-DK" sz="24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C7CD-9570-4D0B-9786-3D87EA869F1E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/>
              <a:t>Pitches</a:t>
            </a:r>
            <a:endParaRPr lang="da-DK" sz="1600" dirty="0"/>
          </a:p>
          <a:p>
            <a:r>
              <a:rPr lang="da-DK" sz="1600" dirty="0"/>
              <a:t>Opsamling</a:t>
            </a:r>
          </a:p>
          <a:p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thinkings</a:t>
            </a:r>
            <a:r>
              <a:rPr lang="da-DK" sz="1600" dirty="0"/>
              <a:t> hats</a:t>
            </a:r>
          </a:p>
          <a:p>
            <a:r>
              <a:rPr lang="da-DK" sz="1600" dirty="0"/>
              <a:t>Mangesidede platforme</a:t>
            </a:r>
          </a:p>
          <a:p>
            <a:r>
              <a:rPr lang="da-DK" sz="1600" dirty="0"/>
              <a:t>Gratis</a:t>
            </a:r>
          </a:p>
          <a:p>
            <a:r>
              <a:rPr lang="da-DK" sz="1600" dirty="0"/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solidFill>
                  <a:srgbClr val="FF0000"/>
                </a:solidFill>
                <a:ea typeface="Calibri"/>
                <a:cs typeface="Times New Roman"/>
              </a:rPr>
              <a:t>Gruppeopgave</a:t>
            </a:r>
            <a:endParaRPr lang="da-DK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2F7-DC8F-498C-BC50-06393D37419E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>
                <a:solidFill>
                  <a:srgbClr val="FF0000"/>
                </a:solidFill>
              </a:rPr>
              <a:t>Pitches</a:t>
            </a:r>
            <a:endParaRPr lang="da-DK" sz="1600" dirty="0">
              <a:solidFill>
                <a:srgbClr val="FF0000"/>
              </a:solidFill>
            </a:endParaRPr>
          </a:p>
          <a:p>
            <a:r>
              <a:rPr lang="da-DK" sz="1600" dirty="0"/>
              <a:t>Opsamling</a:t>
            </a:r>
          </a:p>
          <a:p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thinkings</a:t>
            </a:r>
            <a:r>
              <a:rPr lang="da-DK" sz="1600" dirty="0"/>
              <a:t> hats</a:t>
            </a:r>
          </a:p>
          <a:p>
            <a:r>
              <a:rPr lang="da-DK" sz="1600" dirty="0"/>
              <a:t>Mangesidede platforme</a:t>
            </a:r>
          </a:p>
          <a:p>
            <a:r>
              <a:rPr lang="da-DK" sz="1600" dirty="0"/>
              <a:t>Gratis</a:t>
            </a:r>
          </a:p>
          <a:p>
            <a:r>
              <a:rPr lang="da-DK" sz="1600" dirty="0"/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9755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3247-4175-49D9-8288-C7DA2AA6ED1C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/>
              <a:t>Pitches</a:t>
            </a:r>
            <a:endParaRPr lang="da-DK" sz="1600" dirty="0"/>
          </a:p>
          <a:p>
            <a:r>
              <a:rPr lang="da-DK" sz="1600" dirty="0">
                <a:solidFill>
                  <a:srgbClr val="FF0000"/>
                </a:solidFill>
              </a:rPr>
              <a:t>Opsamling</a:t>
            </a:r>
          </a:p>
          <a:p>
            <a:r>
              <a:rPr lang="da-DK" sz="1600" dirty="0" err="1">
                <a:solidFill>
                  <a:srgbClr val="FF0000"/>
                </a:solidFill>
              </a:rPr>
              <a:t>Six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dirty="0" err="1">
                <a:solidFill>
                  <a:srgbClr val="FF0000"/>
                </a:solidFill>
              </a:rPr>
              <a:t>thinkings</a:t>
            </a:r>
            <a:r>
              <a:rPr lang="da-DK" sz="1600" dirty="0">
                <a:solidFill>
                  <a:srgbClr val="FF0000"/>
                </a:solidFill>
              </a:rPr>
              <a:t> hats</a:t>
            </a:r>
          </a:p>
          <a:p>
            <a:r>
              <a:rPr lang="da-DK" sz="1600" dirty="0"/>
              <a:t>Mangesidede platforme</a:t>
            </a:r>
          </a:p>
          <a:p>
            <a:r>
              <a:rPr lang="da-DK" sz="1600" dirty="0"/>
              <a:t>Gratis</a:t>
            </a:r>
          </a:p>
          <a:p>
            <a:r>
              <a:rPr lang="da-DK" sz="1600" dirty="0"/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98709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AF03-1FA2-4865-8A44-C4AC1F43C416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6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0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4964-F90C-488B-81F0-FF534E296392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</a:p>
        </p:txBody>
      </p:sp>
      <p:pic>
        <p:nvPicPr>
          <p:cNvPr id="8" name="Pladsholder til indhold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866" y="404664"/>
            <a:ext cx="7754580" cy="60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Hvad er en mangesidet platform?</a:t>
            </a:r>
          </a:p>
          <a:p>
            <a:r>
              <a:rPr lang="da-DK" sz="2400" dirty="0">
                <a:ea typeface="Calibri"/>
                <a:cs typeface="Times New Roman"/>
              </a:rPr>
              <a:t>En mangesidet platform </a:t>
            </a:r>
            <a:r>
              <a:rPr lang="da-DK" sz="2400" dirty="0"/>
              <a:t>agerer som mellemled for to eller flere forskellige, men gensidigt afhængige, målgrupper. Dette medfører flere udfordringer såsom differentieret  markedsføring og </a:t>
            </a:r>
            <a:r>
              <a:rPr lang="da-DK" sz="2400" dirty="0">
                <a:ea typeface="Calibri"/>
                <a:cs typeface="Times New Roman"/>
              </a:rPr>
              <a:t>’Hønen-eller-ægget-dilemmaet’.</a:t>
            </a: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3247-4175-49D9-8288-C7DA2AA6ED1C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/>
              <a:t>Pitches</a:t>
            </a:r>
            <a:endParaRPr lang="da-DK" sz="1600" dirty="0"/>
          </a:p>
          <a:p>
            <a:r>
              <a:rPr lang="da-DK" sz="1600" dirty="0"/>
              <a:t>Opsamling</a:t>
            </a:r>
          </a:p>
          <a:p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thinkings</a:t>
            </a:r>
            <a:r>
              <a:rPr lang="da-DK" sz="1600" dirty="0"/>
              <a:t> hats</a:t>
            </a:r>
          </a:p>
          <a:p>
            <a:r>
              <a:rPr lang="da-DK" sz="1600" dirty="0">
                <a:solidFill>
                  <a:srgbClr val="FF0000"/>
                </a:solidFill>
              </a:rPr>
              <a:t>Mangesidede platforme</a:t>
            </a:r>
          </a:p>
          <a:p>
            <a:r>
              <a:rPr lang="da-DK" sz="1600" dirty="0"/>
              <a:t>Gratis</a:t>
            </a:r>
          </a:p>
          <a:p>
            <a:r>
              <a:rPr lang="da-DK" sz="1600" dirty="0"/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9942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Forklar forskellen mellem forretningsmodellerne brugt af henholdsvis Visa, B.T. Metro og Google</a:t>
            </a:r>
          </a:p>
          <a:p>
            <a:r>
              <a:rPr lang="da-DK" sz="2400" dirty="0">
                <a:ea typeface="Calibri"/>
                <a:cs typeface="Times New Roman"/>
              </a:rPr>
              <a:t>Visa er en </a:t>
            </a:r>
            <a:r>
              <a:rPr lang="da-DK" sz="2400" dirty="0" err="1">
                <a:ea typeface="Calibri"/>
                <a:cs typeface="Times New Roman"/>
              </a:rPr>
              <a:t>Multi-Sided</a:t>
            </a:r>
            <a:r>
              <a:rPr lang="da-DK" sz="2400" dirty="0">
                <a:ea typeface="Calibri"/>
                <a:cs typeface="Times New Roman"/>
              </a:rPr>
              <a:t> Platform, der hovedsagligt betales af forretningerne og som opfattes som gratis af kunderne </a:t>
            </a:r>
          </a:p>
          <a:p>
            <a:r>
              <a:rPr lang="da-DK" sz="2400" dirty="0">
                <a:ea typeface="Calibri"/>
                <a:cs typeface="Times New Roman"/>
              </a:rPr>
              <a:t>B.T. Metro er (næsten helt) gratis for læserne (se også Gratis - </a:t>
            </a:r>
            <a:r>
              <a:rPr lang="da-DK" sz="2400" dirty="0" err="1">
                <a:ea typeface="Calibri"/>
                <a:cs typeface="Times New Roman"/>
              </a:rPr>
              <a:t>Free</a:t>
            </a:r>
            <a:r>
              <a:rPr lang="da-DK" sz="2400" dirty="0">
                <a:ea typeface="Calibri"/>
                <a:cs typeface="Times New Roman"/>
              </a:rPr>
              <a:t> Business Models)</a:t>
            </a:r>
          </a:p>
          <a:p>
            <a:r>
              <a:rPr lang="da-DK" sz="2400" dirty="0">
                <a:ea typeface="Calibri"/>
                <a:cs typeface="Times New Roman"/>
              </a:rPr>
              <a:t>Google er principielt gratis for kunderne, men råder over en stribe alternative indtægtsstrømme: salg af reklamer, salg af </a:t>
            </a:r>
            <a:r>
              <a:rPr lang="da-DK" sz="2400" dirty="0" err="1">
                <a:ea typeface="Calibri"/>
                <a:cs typeface="Times New Roman"/>
              </a:rPr>
              <a:t>Adwords</a:t>
            </a:r>
            <a:r>
              <a:rPr lang="da-DK" sz="2400" dirty="0">
                <a:ea typeface="Calibri"/>
                <a:cs typeface="Times New Roman"/>
              </a:rPr>
              <a:t> og </a:t>
            </a:r>
            <a:r>
              <a:rPr lang="da-DK" sz="2400" dirty="0" err="1">
                <a:ea typeface="Calibri"/>
                <a:cs typeface="Times New Roman"/>
              </a:rPr>
              <a:t>Adsense</a:t>
            </a:r>
            <a:r>
              <a:rPr lang="da-DK" sz="2400" dirty="0">
                <a:ea typeface="Calibri"/>
                <a:cs typeface="Times New Roman"/>
              </a:rPr>
              <a:t>, salg af viden om kunder m.m.</a:t>
            </a:r>
          </a:p>
          <a:p>
            <a:pPr marL="0" indent="0">
              <a:buNone/>
            </a:pPr>
            <a:r>
              <a:rPr lang="da-DK" sz="2400" dirty="0">
                <a:ea typeface="Calibri"/>
                <a:cs typeface="Times New Roman"/>
              </a:rPr>
              <a:t>Indeholder jeres forretningsmodel aspekter af mangesidet platform? Uddyb.</a:t>
            </a: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2687-794F-4273-B3EC-802874E8AB04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10" name="Rektangel 9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/>
              <a:t>Pitches</a:t>
            </a:r>
            <a:endParaRPr lang="da-DK" sz="1600" dirty="0"/>
          </a:p>
          <a:p>
            <a:r>
              <a:rPr lang="da-DK" sz="1600" dirty="0"/>
              <a:t>Opsamling</a:t>
            </a:r>
          </a:p>
          <a:p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thinkings</a:t>
            </a:r>
            <a:r>
              <a:rPr lang="da-DK" sz="1600" dirty="0"/>
              <a:t> hats</a:t>
            </a:r>
          </a:p>
          <a:p>
            <a:r>
              <a:rPr lang="da-DK" sz="1600" dirty="0">
                <a:solidFill>
                  <a:srgbClr val="FF0000"/>
                </a:solidFill>
              </a:rPr>
              <a:t>Mangesidede platforme</a:t>
            </a:r>
          </a:p>
          <a:p>
            <a:r>
              <a:rPr lang="da-DK" sz="1600" dirty="0"/>
              <a:t>Gratis</a:t>
            </a:r>
          </a:p>
          <a:p>
            <a:r>
              <a:rPr lang="da-DK" sz="1600" dirty="0"/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742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Forklar </a:t>
            </a:r>
            <a:r>
              <a:rPr lang="da-DK" sz="2400" dirty="0" err="1">
                <a:ea typeface="Calibri"/>
                <a:cs typeface="Times New Roman"/>
              </a:rPr>
              <a:t>Free</a:t>
            </a:r>
            <a:r>
              <a:rPr lang="da-DK" sz="2400" dirty="0">
                <a:ea typeface="Calibri"/>
                <a:cs typeface="Times New Roman"/>
              </a:rPr>
              <a:t> modellen</a:t>
            </a: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2687-794F-4273-B3EC-802874E8AB04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51520" y="1713231"/>
            <a:ext cx="1512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err="1"/>
              <a:t>Pitches</a:t>
            </a:r>
            <a:endParaRPr lang="da-DK" sz="1600" dirty="0"/>
          </a:p>
          <a:p>
            <a:r>
              <a:rPr lang="da-DK" sz="1600" dirty="0"/>
              <a:t>Opsamling</a:t>
            </a:r>
          </a:p>
          <a:p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thinkings</a:t>
            </a:r>
            <a:r>
              <a:rPr lang="da-DK" sz="1600" dirty="0"/>
              <a:t> hats</a:t>
            </a:r>
          </a:p>
          <a:p>
            <a:r>
              <a:rPr lang="da-DK" sz="1600" dirty="0"/>
              <a:t>Mangesidede platforme</a:t>
            </a:r>
          </a:p>
          <a:p>
            <a:r>
              <a:rPr lang="da-DK" sz="1600" dirty="0">
                <a:solidFill>
                  <a:srgbClr val="FF0000"/>
                </a:solidFill>
              </a:rPr>
              <a:t>Gratis</a:t>
            </a:r>
          </a:p>
          <a:p>
            <a:r>
              <a:rPr lang="da-DK" sz="1600" dirty="0"/>
              <a:t>Åbne 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55930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a typeface="Calibri"/>
                <a:cs typeface="Times New Roman"/>
              </a:rPr>
              <a:t>Forklar </a:t>
            </a:r>
            <a:r>
              <a:rPr lang="da-DK" sz="2400" dirty="0" err="1">
                <a:ea typeface="Calibri"/>
                <a:cs typeface="Times New Roman"/>
              </a:rPr>
              <a:t>Freemium</a:t>
            </a:r>
            <a:r>
              <a:rPr lang="da-DK" sz="2400" dirty="0">
                <a:ea typeface="Calibri"/>
                <a:cs typeface="Times New Roman"/>
              </a:rPr>
              <a:t> konceptet</a:t>
            </a:r>
          </a:p>
          <a:p>
            <a:r>
              <a:rPr lang="da-DK" sz="2400" dirty="0" err="1">
                <a:ea typeface="Calibri"/>
                <a:cs typeface="Times New Roman"/>
              </a:rPr>
              <a:t>Premiumudgaver</a:t>
            </a:r>
            <a:r>
              <a:rPr lang="da-DK" sz="2400" dirty="0">
                <a:ea typeface="Calibri"/>
                <a:cs typeface="Times New Roman"/>
              </a:rPr>
              <a:t> financierer gratisudgaver, hvis marginalomkostninger tenderer mod nul</a:t>
            </a:r>
          </a:p>
          <a:p>
            <a:r>
              <a:rPr lang="da-DK" sz="2400" dirty="0">
                <a:ea typeface="Calibri"/>
                <a:cs typeface="Times New Roman"/>
              </a:rPr>
              <a:t>Se bl.a. m-w.com</a:t>
            </a: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  <a:p>
            <a:pPr>
              <a:buNone/>
            </a:pPr>
            <a:endParaRPr lang="da-DK" sz="2400" dirty="0">
              <a:ea typeface="Calibri"/>
              <a:cs typeface="Times New Roman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85DE-361F-4A87-848A-5860BEFB26CF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4 Foretningsmodelllens mønster b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51520" y="1418176"/>
            <a:ext cx="151216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1600" dirty="0"/>
              <a:t>Produkt-innovation, kunderelation og infrastruktur</a:t>
            </a:r>
          </a:p>
          <a:p>
            <a:r>
              <a:rPr lang="da-DK" sz="1600" dirty="0">
                <a:cs typeface="Times New Roman"/>
              </a:rPr>
              <a:t>Den lange hale</a:t>
            </a:r>
          </a:p>
          <a:p>
            <a:r>
              <a:rPr lang="da-DK" sz="1600" dirty="0">
                <a:cs typeface="Times New Roman"/>
              </a:rPr>
              <a:t>Mangesidet</a:t>
            </a:r>
          </a:p>
          <a:p>
            <a:r>
              <a:rPr lang="da-DK" sz="1600" dirty="0">
                <a:cs typeface="Times New Roman"/>
              </a:rPr>
              <a:t>platforme</a:t>
            </a:r>
          </a:p>
          <a:p>
            <a:r>
              <a:rPr lang="da-DK" sz="1600" dirty="0">
                <a:solidFill>
                  <a:srgbClr val="FF0000"/>
                </a:solidFill>
                <a:cs typeface="Times New Roman"/>
              </a:rPr>
              <a:t>Gratis</a:t>
            </a:r>
          </a:p>
          <a:p>
            <a:r>
              <a:rPr lang="da-DK" sz="1600" dirty="0">
                <a:cs typeface="Times New Roman"/>
              </a:rPr>
              <a:t>Åbne forretnings-modeller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</a:t>
            </a:r>
            <a:endParaRPr lang="da-DK" sz="16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9080" y="-1315666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701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560</Words>
  <Application>Microsoft Office PowerPoint</Application>
  <PresentationFormat>Skærmshow (4:3)</PresentationFormat>
  <Paragraphs>167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 Humanistisk Entrepreneurship 4   Forretningsmodellens mønstre b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3 BMG kap. 2 Forretningsmodellens mønstre</dc:title>
  <dc:creator>Ezio Pillon (EPI - Lektor - CPH Business)</dc:creator>
  <cp:lastModifiedBy>e</cp:lastModifiedBy>
  <cp:revision>51</cp:revision>
  <dcterms:created xsi:type="dcterms:W3CDTF">2013-09-16T09:36:31Z</dcterms:created>
  <dcterms:modified xsi:type="dcterms:W3CDTF">2019-02-25T12:32:07Z</dcterms:modified>
</cp:coreProperties>
</file>